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74" r:id="rId3"/>
    <p:sldId id="256" r:id="rId4"/>
    <p:sldId id="265" r:id="rId5"/>
    <p:sldId id="262" r:id="rId6"/>
    <p:sldId id="266" r:id="rId7"/>
    <p:sldId id="275" r:id="rId8"/>
    <p:sldId id="272" r:id="rId9"/>
    <p:sldId id="277" r:id="rId10"/>
    <p:sldId id="27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801"/>
    <p:restoredTop sz="94643"/>
  </p:normalViewPr>
  <p:slideViewPr>
    <p:cSldViewPr snapToGrid="0" snapToObjects="1">
      <p:cViewPr>
        <p:scale>
          <a:sx n="92" d="100"/>
          <a:sy n="92" d="100"/>
        </p:scale>
        <p:origin x="144"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3424-3F75-AB47-8B5B-095400D555C5}"/>
              </a:ext>
            </a:extLst>
          </p:cNvPr>
          <p:cNvSpPr>
            <a:spLocks noGrp="1"/>
          </p:cNvSpPr>
          <p:nvPr>
            <p:ph type="ctrTitle"/>
          </p:nvPr>
        </p:nvSpPr>
        <p:spPr>
          <a:xfrm>
            <a:off x="311216" y="115888"/>
            <a:ext cx="11787740" cy="1010268"/>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BB5F59-8C97-6D49-9E98-271CABEE7A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C9B3DB-9419-924F-B84F-5AF9B820CF8E}"/>
              </a:ext>
            </a:extLst>
          </p:cNvPr>
          <p:cNvSpPr>
            <a:spLocks noGrp="1"/>
          </p:cNvSpPr>
          <p:nvPr>
            <p:ph type="dt" sz="half" idx="10"/>
          </p:nvPr>
        </p:nvSpPr>
        <p:spPr/>
        <p:txBody>
          <a:bodyPr/>
          <a:lstStyle/>
          <a:p>
            <a:fld id="{34FC3A49-0400-1940-B516-098F9919E752}" type="datetimeFigureOut">
              <a:rPr lang="en-GB" smtClean="0"/>
              <a:t>10/07/2023</a:t>
            </a:fld>
            <a:endParaRPr lang="en-GB"/>
          </a:p>
        </p:txBody>
      </p:sp>
      <p:sp>
        <p:nvSpPr>
          <p:cNvPr id="5" name="Footer Placeholder 4">
            <a:extLst>
              <a:ext uri="{FF2B5EF4-FFF2-40B4-BE49-F238E27FC236}">
                <a16:creationId xmlns:a16="http://schemas.microsoft.com/office/drawing/2014/main" id="{48517D95-D0A0-9346-9539-E2519A6258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426809-CB6B-EF43-9603-4A9FB1847E07}"/>
              </a:ext>
            </a:extLst>
          </p:cNvPr>
          <p:cNvSpPr>
            <a:spLocks noGrp="1"/>
          </p:cNvSpPr>
          <p:nvPr>
            <p:ph type="sldNum" sz="quarter" idx="12"/>
          </p:nvPr>
        </p:nvSpPr>
        <p:spPr/>
        <p:txBody>
          <a:bodyPr/>
          <a:lstStyle/>
          <a:p>
            <a:fld id="{01FE1E9E-17C3-3D42-B3D1-C8EE57EA1285}" type="slidenum">
              <a:rPr lang="en-GB" smtClean="0"/>
              <a:t>‹#›</a:t>
            </a:fld>
            <a:endParaRPr lang="en-GB"/>
          </a:p>
        </p:txBody>
      </p:sp>
    </p:spTree>
    <p:extLst>
      <p:ext uri="{BB962C8B-B14F-4D97-AF65-F5344CB8AC3E}">
        <p14:creationId xmlns:p14="http://schemas.microsoft.com/office/powerpoint/2010/main" val="390827269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D3E983-25D0-064C-984C-A75DD469D7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C641500-A5D9-4244-8933-8D8CCA2FD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045E0B-5FD2-A74A-999D-5B3ADE8091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FC3A49-0400-1940-B516-098F9919E752}" type="datetimeFigureOut">
              <a:rPr lang="en-GB" smtClean="0"/>
              <a:t>10/07/2023</a:t>
            </a:fld>
            <a:endParaRPr lang="en-GB"/>
          </a:p>
        </p:txBody>
      </p:sp>
      <p:sp>
        <p:nvSpPr>
          <p:cNvPr id="5" name="Footer Placeholder 4">
            <a:extLst>
              <a:ext uri="{FF2B5EF4-FFF2-40B4-BE49-F238E27FC236}">
                <a16:creationId xmlns:a16="http://schemas.microsoft.com/office/drawing/2014/main" id="{3E11ADCE-CB41-1F40-B433-FD32559E2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24CDC09-BE69-6C40-9A3B-961F182AF0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E1E9E-17C3-3D42-B3D1-C8EE57EA1285}" type="slidenum">
              <a:rPr lang="en-GB" smtClean="0"/>
              <a:t>‹#›</a:t>
            </a:fld>
            <a:endParaRPr lang="en-GB"/>
          </a:p>
        </p:txBody>
      </p:sp>
    </p:spTree>
    <p:extLst>
      <p:ext uri="{BB962C8B-B14F-4D97-AF65-F5344CB8AC3E}">
        <p14:creationId xmlns:p14="http://schemas.microsoft.com/office/powerpoint/2010/main" val="298547910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hyperlink" Target="https://www.episcopalnewsservice.org/2023/07/03/anglican-communion-helping-african-children-with-disabilities-begins-by-refuting-cultural-religious-myth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2000"/>
          </a:schemeClr>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EB04FF8-BFB2-A44A-A398-9CBB7379CCB6}"/>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70903BFC-A636-764B-B245-B60433CBDD51}"/>
              </a:ext>
            </a:extLst>
          </p:cNvPr>
          <p:cNvPicPr>
            <a:picLocks noChangeAspect="1"/>
          </p:cNvPicPr>
          <p:nvPr/>
        </p:nvPicPr>
        <p:blipFill>
          <a:blip r:embed="rId2"/>
          <a:stretch>
            <a:fillRect/>
          </a:stretch>
        </p:blipFill>
        <p:spPr>
          <a:xfrm>
            <a:off x="-167013" y="0"/>
            <a:ext cx="12192000" cy="6858000"/>
          </a:xfrm>
          <a:prstGeom prst="rect">
            <a:avLst/>
          </a:prstGeom>
        </p:spPr>
      </p:pic>
      <p:sp>
        <p:nvSpPr>
          <p:cNvPr id="9" name="TextBox 8">
            <a:extLst>
              <a:ext uri="{FF2B5EF4-FFF2-40B4-BE49-F238E27FC236}">
                <a16:creationId xmlns:a16="http://schemas.microsoft.com/office/drawing/2014/main" id="{E0B5DD99-5EC9-A04D-9AB8-AD3C9094B36D}"/>
              </a:ext>
            </a:extLst>
          </p:cNvPr>
          <p:cNvSpPr txBox="1"/>
          <p:nvPr/>
        </p:nvSpPr>
        <p:spPr>
          <a:xfrm>
            <a:off x="1966586" y="5257800"/>
            <a:ext cx="1082348" cy="646331"/>
          </a:xfrm>
          <a:prstGeom prst="rect">
            <a:avLst/>
          </a:prstGeom>
          <a:noFill/>
        </p:spPr>
        <p:txBody>
          <a:bodyPr wrap="none" rtlCol="0">
            <a:spAutoFit/>
          </a:bodyPr>
          <a:lstStyle/>
          <a:p>
            <a:r>
              <a:rPr lang="en-US" sz="3600" dirty="0"/>
              <a:t>S2g7</a:t>
            </a:r>
          </a:p>
        </p:txBody>
      </p:sp>
      <p:pic>
        <p:nvPicPr>
          <p:cNvPr id="3" name="Picture 2">
            <a:extLst>
              <a:ext uri="{FF2B5EF4-FFF2-40B4-BE49-F238E27FC236}">
                <a16:creationId xmlns:a16="http://schemas.microsoft.com/office/drawing/2014/main" id="{3C01F27D-6076-93DE-E91D-C8F27EB6BAE7}"/>
              </a:ext>
            </a:extLst>
          </p:cNvPr>
          <p:cNvPicPr>
            <a:picLocks noChangeAspect="1"/>
          </p:cNvPicPr>
          <p:nvPr/>
        </p:nvPicPr>
        <p:blipFill>
          <a:blip r:embed="rId2"/>
          <a:stretch>
            <a:fillRect/>
          </a:stretch>
        </p:blipFill>
        <p:spPr>
          <a:xfrm>
            <a:off x="-179369" y="0"/>
            <a:ext cx="12192000" cy="6858000"/>
          </a:xfrm>
          <a:prstGeom prst="rect">
            <a:avLst/>
          </a:prstGeom>
        </p:spPr>
      </p:pic>
      <p:pic>
        <p:nvPicPr>
          <p:cNvPr id="10" name="Picture 9" descr="A large white house with a large tree in front of it&#10;&#10;Description automatically generated with medium confidence">
            <a:extLst>
              <a:ext uri="{FF2B5EF4-FFF2-40B4-BE49-F238E27FC236}">
                <a16:creationId xmlns:a16="http://schemas.microsoft.com/office/drawing/2014/main" id="{67CE93AD-779F-E8DF-5A2D-D1D60BCB8E82}"/>
              </a:ext>
            </a:extLst>
          </p:cNvPr>
          <p:cNvPicPr>
            <a:picLocks noChangeAspect="1"/>
          </p:cNvPicPr>
          <p:nvPr/>
        </p:nvPicPr>
        <p:blipFill>
          <a:blip r:embed="rId3"/>
          <a:stretch>
            <a:fillRect/>
          </a:stretch>
        </p:blipFill>
        <p:spPr>
          <a:xfrm>
            <a:off x="4052494" y="562960"/>
            <a:ext cx="7667114" cy="5732080"/>
          </a:xfrm>
          <a:prstGeom prst="rect">
            <a:avLst/>
          </a:prstGeom>
          <a:effectLst>
            <a:softEdge rad="101600"/>
          </a:effectLst>
        </p:spPr>
      </p:pic>
      <p:sp>
        <p:nvSpPr>
          <p:cNvPr id="11" name="Rectangle 10">
            <a:extLst>
              <a:ext uri="{FF2B5EF4-FFF2-40B4-BE49-F238E27FC236}">
                <a16:creationId xmlns:a16="http://schemas.microsoft.com/office/drawing/2014/main" id="{729FE534-2B83-D791-6787-7103D8E18ECA}"/>
              </a:ext>
            </a:extLst>
          </p:cNvPr>
          <p:cNvSpPr/>
          <p:nvPr/>
        </p:nvSpPr>
        <p:spPr>
          <a:xfrm>
            <a:off x="397266" y="953869"/>
            <a:ext cx="2845652" cy="3416320"/>
          </a:xfrm>
          <a:prstGeom prst="rect">
            <a:avLst/>
          </a:prstGeom>
          <a:noFill/>
        </p:spPr>
        <p:txBody>
          <a:bodyPr wrap="none" lIns="91440" tIns="45720" rIns="91440" bIns="45720">
            <a:spAutoFit/>
          </a:bodyPr>
          <a:lstStyle/>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St Philips</a:t>
            </a:r>
          </a:p>
          <a:p>
            <a:pPr algn="ctr"/>
            <a:r>
              <a:rPr lang="en-GB" sz="5400" b="1" dirty="0">
                <a:ln w="6600">
                  <a:solidFill>
                    <a:schemeClr val="accent2"/>
                  </a:solidFill>
                  <a:prstDash val="solid"/>
                </a:ln>
                <a:solidFill>
                  <a:srgbClr val="FFFFFF"/>
                </a:solidFill>
                <a:effectLst>
                  <a:outerShdw dist="38100" dir="2700000" algn="tl" rotWithShape="0">
                    <a:schemeClr val="accent2"/>
                  </a:outerShdw>
                </a:effectLst>
              </a:rPr>
              <a:t>College</a:t>
            </a: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 </a:t>
            </a:r>
          </a:p>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Update</a:t>
            </a:r>
          </a:p>
          <a:p>
            <a:pPr algn="ctr"/>
            <a:r>
              <a:rPr lang="en-GB" sz="5400" b="1" dirty="0">
                <a:ln w="6600">
                  <a:solidFill>
                    <a:schemeClr val="accent2"/>
                  </a:solidFill>
                  <a:prstDash val="solid"/>
                </a:ln>
                <a:solidFill>
                  <a:srgbClr val="FFFFFF"/>
                </a:solidFill>
                <a:effectLst>
                  <a:outerShdw dist="38100" dir="2700000" algn="tl" rotWithShape="0">
                    <a:schemeClr val="accent2"/>
                  </a:outerShdw>
                </a:effectLst>
              </a:rPr>
              <a:t>July 2023</a:t>
            </a:r>
            <a:endParaRPr lang="en-GB"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4" name="Picture 3" descr="A picture containing text&#10;&#10;Description automatically generated">
            <a:extLst>
              <a:ext uri="{FF2B5EF4-FFF2-40B4-BE49-F238E27FC236}">
                <a16:creationId xmlns:a16="http://schemas.microsoft.com/office/drawing/2014/main" id="{A43B29A4-11C7-0E5E-E47B-7F51E8375039}"/>
              </a:ext>
            </a:extLst>
          </p:cNvPr>
          <p:cNvPicPr>
            <a:picLocks noChangeAspect="1"/>
          </p:cNvPicPr>
          <p:nvPr/>
        </p:nvPicPr>
        <p:blipFill>
          <a:blip r:embed="rId4"/>
          <a:stretch>
            <a:fillRect/>
          </a:stretch>
        </p:blipFill>
        <p:spPr>
          <a:xfrm>
            <a:off x="1105989" y="5441612"/>
            <a:ext cx="1428206" cy="991810"/>
          </a:xfrm>
          <a:prstGeom prst="rect">
            <a:avLst/>
          </a:prstGeom>
        </p:spPr>
      </p:pic>
    </p:spTree>
    <p:extLst>
      <p:ext uri="{BB962C8B-B14F-4D97-AF65-F5344CB8AC3E}">
        <p14:creationId xmlns:p14="http://schemas.microsoft.com/office/powerpoint/2010/main" val="3607521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8F2E2C6-FD62-2143-AEA5-A98B76666A66}"/>
              </a:ext>
            </a:extLst>
          </p:cNvPr>
          <p:cNvSpPr>
            <a:spLocks noGrp="1"/>
          </p:cNvSpPr>
          <p:nvPr>
            <p:ph type="subTitle" idx="1"/>
          </p:nvPr>
        </p:nvSpPr>
        <p:spPr>
          <a:xfrm>
            <a:off x="228600" y="546878"/>
            <a:ext cx="11701463" cy="5764244"/>
          </a:xfrm>
        </p:spPr>
        <p:txBody>
          <a:bodyPr>
            <a:noAutofit/>
          </a:bodyPr>
          <a:lstStyle/>
          <a:p>
            <a:pPr>
              <a:lnSpc>
                <a:spcPct val="100000"/>
              </a:lnSpc>
              <a:spcBef>
                <a:spcPts val="0"/>
              </a:spcBef>
            </a:pPr>
            <a:r>
              <a:rPr lang="en-GB" sz="3600" dirty="0">
                <a:solidFill>
                  <a:srgbClr val="FFFF00"/>
                </a:solidFill>
              </a:rPr>
              <a:t>While Agripa was one of the three short-listed nominees for 4</a:t>
            </a:r>
            <a:r>
              <a:rPr lang="en-GB" sz="3600" baseline="30000" dirty="0">
                <a:solidFill>
                  <a:srgbClr val="FFFF00"/>
                </a:solidFill>
              </a:rPr>
              <a:t>th</a:t>
            </a:r>
            <a:r>
              <a:rPr lang="en-GB" sz="3600" dirty="0">
                <a:solidFill>
                  <a:srgbClr val="FFFF00"/>
                </a:solidFill>
              </a:rPr>
              <a:t> Bishop of Mpwapwa, his service to the wider church at </a:t>
            </a:r>
          </a:p>
          <a:p>
            <a:pPr>
              <a:lnSpc>
                <a:spcPct val="100000"/>
              </a:lnSpc>
              <a:spcBef>
                <a:spcPts val="0"/>
              </a:spcBef>
            </a:pPr>
            <a:r>
              <a:rPr lang="en-GB" sz="3600" dirty="0">
                <a:solidFill>
                  <a:srgbClr val="FFFF00"/>
                </a:solidFill>
              </a:rPr>
              <a:t>St Philip’s is highly valued and appreciated.</a:t>
            </a:r>
          </a:p>
          <a:p>
            <a:pPr>
              <a:lnSpc>
                <a:spcPct val="100000"/>
              </a:lnSpc>
              <a:spcBef>
                <a:spcPts val="0"/>
              </a:spcBef>
            </a:pPr>
            <a:r>
              <a:rPr lang="en-GB" sz="1800" dirty="0">
                <a:solidFill>
                  <a:srgbClr val="FFFF00"/>
                </a:solidFill>
              </a:rPr>
              <a:t>  </a:t>
            </a:r>
          </a:p>
          <a:p>
            <a:pPr>
              <a:lnSpc>
                <a:spcPct val="100000"/>
              </a:lnSpc>
              <a:spcBef>
                <a:spcPts val="0"/>
              </a:spcBef>
            </a:pPr>
            <a:r>
              <a:rPr lang="en-GB" sz="3600" dirty="0">
                <a:solidFill>
                  <a:srgbClr val="FFFF00"/>
                </a:solidFill>
              </a:rPr>
              <a:t>Please continue to pray for Agripa and for his wife, </a:t>
            </a:r>
            <a:r>
              <a:rPr lang="en-GB" sz="3600" dirty="0" err="1">
                <a:solidFill>
                  <a:srgbClr val="FFFF00"/>
                </a:solidFill>
              </a:rPr>
              <a:t>Agnita</a:t>
            </a:r>
            <a:r>
              <a:rPr lang="en-GB" sz="3600" dirty="0">
                <a:solidFill>
                  <a:srgbClr val="FFFF00"/>
                </a:solidFill>
              </a:rPr>
              <a:t>.</a:t>
            </a:r>
          </a:p>
          <a:p>
            <a:pPr>
              <a:lnSpc>
                <a:spcPct val="100000"/>
              </a:lnSpc>
              <a:spcBef>
                <a:spcPts val="0"/>
              </a:spcBef>
            </a:pPr>
            <a:r>
              <a:rPr lang="en-GB" sz="1600" dirty="0">
                <a:solidFill>
                  <a:srgbClr val="FFFF00"/>
                </a:solidFill>
              </a:rPr>
              <a:t>  </a:t>
            </a:r>
          </a:p>
          <a:p>
            <a:pPr>
              <a:lnSpc>
                <a:spcPct val="100000"/>
              </a:lnSpc>
              <a:spcBef>
                <a:spcPts val="0"/>
              </a:spcBef>
            </a:pPr>
            <a:r>
              <a:rPr lang="en-GB" sz="3600" dirty="0">
                <a:solidFill>
                  <a:srgbClr val="FFFF00"/>
                </a:solidFill>
              </a:rPr>
              <a:t>We are grateful </a:t>
            </a:r>
            <a:r>
              <a:rPr lang="en-GB" sz="3600">
                <a:solidFill>
                  <a:srgbClr val="FFFF00"/>
                </a:solidFill>
              </a:rPr>
              <a:t>to Rochester’s </a:t>
            </a:r>
            <a:r>
              <a:rPr lang="en-GB" sz="3600" dirty="0">
                <a:solidFill>
                  <a:srgbClr val="FFFF00"/>
                </a:solidFill>
              </a:rPr>
              <a:t>CDSG Coordinator, Christine Allen, and also to Christina Parry, who are in discussion with </a:t>
            </a:r>
          </a:p>
          <a:p>
            <a:pPr>
              <a:lnSpc>
                <a:spcPct val="100000"/>
              </a:lnSpc>
              <a:spcBef>
                <a:spcPts val="0"/>
              </a:spcBef>
            </a:pPr>
            <a:r>
              <a:rPr lang="en-GB" sz="3600" dirty="0">
                <a:solidFill>
                  <a:srgbClr val="FFFF00"/>
                </a:solidFill>
              </a:rPr>
              <a:t>St Augustine’s Theological College (West </a:t>
            </a:r>
            <a:r>
              <a:rPr lang="en-GB" sz="3600" dirty="0" err="1">
                <a:solidFill>
                  <a:srgbClr val="FFFF00"/>
                </a:solidFill>
              </a:rPr>
              <a:t>Malling</a:t>
            </a:r>
            <a:r>
              <a:rPr lang="en-GB" sz="3600" dirty="0">
                <a:solidFill>
                  <a:srgbClr val="FFFF00"/>
                </a:solidFill>
              </a:rPr>
              <a:t>) about sharing resources, and for possible future visits of students to enhance their learning and to share with St Philip’s.</a:t>
            </a:r>
          </a:p>
          <a:p>
            <a:endParaRPr lang="en-GB" sz="3600" dirty="0">
              <a:solidFill>
                <a:srgbClr val="FFFF00"/>
              </a:solidFill>
            </a:endParaRPr>
          </a:p>
        </p:txBody>
      </p:sp>
    </p:spTree>
    <p:extLst>
      <p:ext uri="{BB962C8B-B14F-4D97-AF65-F5344CB8AC3E}">
        <p14:creationId xmlns:p14="http://schemas.microsoft.com/office/powerpoint/2010/main" val="286649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alpha val="2000"/>
          </a:schemeClr>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EB04FF8-BFB2-A44A-A398-9CBB7379CCB6}"/>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70903BFC-A636-764B-B245-B60433CBDD51}"/>
              </a:ext>
            </a:extLst>
          </p:cNvPr>
          <p:cNvPicPr>
            <a:picLocks noChangeAspect="1"/>
          </p:cNvPicPr>
          <p:nvPr/>
        </p:nvPicPr>
        <p:blipFill>
          <a:blip r:embed="rId2"/>
          <a:stretch>
            <a:fillRect/>
          </a:stretch>
        </p:blipFill>
        <p:spPr>
          <a:xfrm>
            <a:off x="-167013" y="0"/>
            <a:ext cx="12192000" cy="6858000"/>
          </a:xfrm>
          <a:prstGeom prst="rect">
            <a:avLst/>
          </a:prstGeom>
        </p:spPr>
      </p:pic>
      <p:sp>
        <p:nvSpPr>
          <p:cNvPr id="9" name="TextBox 8">
            <a:extLst>
              <a:ext uri="{FF2B5EF4-FFF2-40B4-BE49-F238E27FC236}">
                <a16:creationId xmlns:a16="http://schemas.microsoft.com/office/drawing/2014/main" id="{E0B5DD99-5EC9-A04D-9AB8-AD3C9094B36D}"/>
              </a:ext>
            </a:extLst>
          </p:cNvPr>
          <p:cNvSpPr txBox="1"/>
          <p:nvPr/>
        </p:nvSpPr>
        <p:spPr>
          <a:xfrm>
            <a:off x="1966586" y="5257800"/>
            <a:ext cx="1082348" cy="646331"/>
          </a:xfrm>
          <a:prstGeom prst="rect">
            <a:avLst/>
          </a:prstGeom>
          <a:noFill/>
        </p:spPr>
        <p:txBody>
          <a:bodyPr wrap="none" rtlCol="0">
            <a:spAutoFit/>
          </a:bodyPr>
          <a:lstStyle/>
          <a:p>
            <a:r>
              <a:rPr lang="en-US" sz="3600" dirty="0"/>
              <a:t>S2g7</a:t>
            </a:r>
          </a:p>
        </p:txBody>
      </p:sp>
      <p:sp>
        <p:nvSpPr>
          <p:cNvPr id="5" name="TextBox 4">
            <a:extLst>
              <a:ext uri="{FF2B5EF4-FFF2-40B4-BE49-F238E27FC236}">
                <a16:creationId xmlns:a16="http://schemas.microsoft.com/office/drawing/2014/main" id="{7E770234-858A-5B44-9EC8-B11BA425167E}"/>
              </a:ext>
            </a:extLst>
          </p:cNvPr>
          <p:cNvSpPr txBox="1"/>
          <p:nvPr/>
        </p:nvSpPr>
        <p:spPr>
          <a:xfrm>
            <a:off x="47732" y="3855601"/>
            <a:ext cx="11762509" cy="3046988"/>
          </a:xfrm>
          <a:prstGeom prst="rect">
            <a:avLst/>
          </a:prstGeom>
          <a:noFill/>
        </p:spPr>
        <p:txBody>
          <a:bodyPr wrap="square" rtlCol="0">
            <a:spAutoFit/>
          </a:bodyPr>
          <a:lstStyle/>
          <a:p>
            <a:pPr algn="ctr"/>
            <a:r>
              <a:rPr lang="en-US" sz="3200" dirty="0">
                <a:solidFill>
                  <a:srgbClr val="FFFF00"/>
                </a:solidFill>
              </a:rPr>
              <a:t>Rev Canon Agripa, Principal of St Philip’s Theological College, continues to develop the College, with diocesan bishops from across the Province recently attending and agreeing a plan to support the College.</a:t>
            </a:r>
          </a:p>
          <a:p>
            <a:pPr algn="ctr"/>
            <a:r>
              <a:rPr lang="en-US" sz="3200" dirty="0">
                <a:solidFill>
                  <a:srgbClr val="FFFF00"/>
                </a:solidFill>
              </a:rPr>
              <a:t>  An International Conference on Disability was also held at the college in June this year.</a:t>
            </a:r>
          </a:p>
        </p:txBody>
      </p:sp>
      <p:pic>
        <p:nvPicPr>
          <p:cNvPr id="3" name="Picture 2" descr="A picture containing tree, outdoor, people, park&#10;&#10;Description automatically generated">
            <a:extLst>
              <a:ext uri="{FF2B5EF4-FFF2-40B4-BE49-F238E27FC236}">
                <a16:creationId xmlns:a16="http://schemas.microsoft.com/office/drawing/2014/main" id="{6ACB0EA2-83CB-C612-8BD2-49096C8320AB}"/>
              </a:ext>
            </a:extLst>
          </p:cNvPr>
          <p:cNvPicPr>
            <a:picLocks noChangeAspect="1"/>
          </p:cNvPicPr>
          <p:nvPr/>
        </p:nvPicPr>
        <p:blipFill>
          <a:blip r:embed="rId3"/>
          <a:stretch>
            <a:fillRect/>
          </a:stretch>
        </p:blipFill>
        <p:spPr>
          <a:xfrm>
            <a:off x="-208609" y="188998"/>
            <a:ext cx="7513737" cy="3711192"/>
          </a:xfrm>
          <a:prstGeom prst="rect">
            <a:avLst/>
          </a:prstGeom>
          <a:effectLst>
            <a:softEdge rad="101600"/>
          </a:effectLst>
        </p:spPr>
      </p:pic>
      <p:pic>
        <p:nvPicPr>
          <p:cNvPr id="10" name="Picture 9" descr="A group of people sitting on a rug&#10;&#10;Description automatically generated">
            <a:extLst>
              <a:ext uri="{FF2B5EF4-FFF2-40B4-BE49-F238E27FC236}">
                <a16:creationId xmlns:a16="http://schemas.microsoft.com/office/drawing/2014/main" id="{7210F873-60A5-E33B-3A7B-BB5C274E1E42}"/>
              </a:ext>
            </a:extLst>
          </p:cNvPr>
          <p:cNvPicPr>
            <a:picLocks noChangeAspect="1"/>
          </p:cNvPicPr>
          <p:nvPr/>
        </p:nvPicPr>
        <p:blipFill>
          <a:blip r:embed="rId4"/>
          <a:stretch>
            <a:fillRect/>
          </a:stretch>
        </p:blipFill>
        <p:spPr>
          <a:xfrm>
            <a:off x="7931069" y="188998"/>
            <a:ext cx="3831440" cy="3568498"/>
          </a:xfrm>
          <a:prstGeom prst="rect">
            <a:avLst/>
          </a:prstGeom>
          <a:effectLst>
            <a:softEdge rad="101600"/>
          </a:effectLst>
        </p:spPr>
      </p:pic>
      <p:pic>
        <p:nvPicPr>
          <p:cNvPr id="1026" name="Picture 2" descr="St Philip's Theological College - Anglican Theological Colleges - Anglican  Communion">
            <a:extLst>
              <a:ext uri="{FF2B5EF4-FFF2-40B4-BE49-F238E27FC236}">
                <a16:creationId xmlns:a16="http://schemas.microsoft.com/office/drawing/2014/main" id="{78D0D0E7-564F-F4C0-DBB9-176730F5E4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3491" y="188997"/>
            <a:ext cx="1583233" cy="1187425"/>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102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BE243A-85FB-CE47-9EB4-580EB117D643}"/>
              </a:ext>
            </a:extLst>
          </p:cNvPr>
          <p:cNvSpPr txBox="1"/>
          <p:nvPr/>
        </p:nvSpPr>
        <p:spPr>
          <a:xfrm>
            <a:off x="117931" y="4827402"/>
            <a:ext cx="11956137" cy="1754326"/>
          </a:xfrm>
          <a:prstGeom prst="rect">
            <a:avLst/>
          </a:prstGeom>
          <a:noFill/>
        </p:spPr>
        <p:txBody>
          <a:bodyPr wrap="square" rtlCol="0">
            <a:spAutoFit/>
          </a:bodyPr>
          <a:lstStyle/>
          <a:p>
            <a:pPr algn="ctr"/>
            <a:r>
              <a:rPr lang="en-GB" sz="3600" dirty="0">
                <a:solidFill>
                  <a:srgbClr val="FFFF00"/>
                </a:solidFill>
              </a:rPr>
              <a:t>Friends in Rochester currently support 2 students and their families who are studying for a Diploma in Theology.  They will enter their last, third, year of study in August 23.</a:t>
            </a:r>
          </a:p>
        </p:txBody>
      </p:sp>
      <p:pic>
        <p:nvPicPr>
          <p:cNvPr id="5" name="Picture 4" descr="A group of people in traditional dress&#10;&#10;Description automatically generated with low confidence">
            <a:extLst>
              <a:ext uri="{FF2B5EF4-FFF2-40B4-BE49-F238E27FC236}">
                <a16:creationId xmlns:a16="http://schemas.microsoft.com/office/drawing/2014/main" id="{AF4377E0-0EEF-B6B6-54F7-550807AA4B01}"/>
              </a:ext>
            </a:extLst>
          </p:cNvPr>
          <p:cNvPicPr>
            <a:picLocks noChangeAspect="1"/>
          </p:cNvPicPr>
          <p:nvPr/>
        </p:nvPicPr>
        <p:blipFill>
          <a:blip r:embed="rId2"/>
          <a:stretch>
            <a:fillRect/>
          </a:stretch>
        </p:blipFill>
        <p:spPr>
          <a:xfrm>
            <a:off x="385097" y="276272"/>
            <a:ext cx="6470606" cy="4310242"/>
          </a:xfrm>
          <a:prstGeom prst="rect">
            <a:avLst/>
          </a:prstGeom>
          <a:effectLst>
            <a:softEdge rad="101600"/>
          </a:effectLst>
        </p:spPr>
      </p:pic>
      <p:sp>
        <p:nvSpPr>
          <p:cNvPr id="7" name="TextBox 6">
            <a:extLst>
              <a:ext uri="{FF2B5EF4-FFF2-40B4-BE49-F238E27FC236}">
                <a16:creationId xmlns:a16="http://schemas.microsoft.com/office/drawing/2014/main" id="{14620C00-3584-003C-ECF1-D05055C2B5B5}"/>
              </a:ext>
            </a:extLst>
          </p:cNvPr>
          <p:cNvSpPr txBox="1"/>
          <p:nvPr/>
        </p:nvSpPr>
        <p:spPr>
          <a:xfrm>
            <a:off x="7011627" y="603672"/>
            <a:ext cx="4675031" cy="2062103"/>
          </a:xfrm>
          <a:prstGeom prst="rect">
            <a:avLst/>
          </a:prstGeom>
          <a:noFill/>
        </p:spPr>
        <p:txBody>
          <a:bodyPr wrap="square" rtlCol="0">
            <a:spAutoFit/>
          </a:bodyPr>
          <a:lstStyle/>
          <a:p>
            <a:pPr algn="ctr"/>
            <a:r>
              <a:rPr lang="en-US" sz="3200" dirty="0">
                <a:solidFill>
                  <a:srgbClr val="FFFF00"/>
                </a:solidFill>
              </a:rPr>
              <a:t>Residential student fees at the college Fees are £700 a year for a 3-year Diploma course.  </a:t>
            </a:r>
          </a:p>
        </p:txBody>
      </p:sp>
    </p:spTree>
    <p:extLst>
      <p:ext uri="{BB962C8B-B14F-4D97-AF65-F5344CB8AC3E}">
        <p14:creationId xmlns:p14="http://schemas.microsoft.com/office/powerpoint/2010/main" val="245518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E1978FB-D337-CC47-B5DB-1A31D528CB96}"/>
              </a:ext>
            </a:extLst>
          </p:cNvPr>
          <p:cNvSpPr>
            <a:spLocks noGrp="1"/>
          </p:cNvSpPr>
          <p:nvPr>
            <p:ph type="subTitle" idx="1"/>
          </p:nvPr>
        </p:nvSpPr>
        <p:spPr>
          <a:xfrm>
            <a:off x="5542395" y="188348"/>
            <a:ext cx="6499184" cy="6669652"/>
          </a:xfrm>
        </p:spPr>
        <p:txBody>
          <a:bodyPr>
            <a:noAutofit/>
          </a:bodyPr>
          <a:lstStyle/>
          <a:p>
            <a:pPr>
              <a:lnSpc>
                <a:spcPct val="100000"/>
              </a:lnSpc>
              <a:spcBef>
                <a:spcPts val="0"/>
              </a:spcBef>
            </a:pPr>
            <a:r>
              <a:rPr lang="en-GB" sz="3600" dirty="0">
                <a:solidFill>
                  <a:srgbClr val="FFFF00"/>
                </a:solidFill>
              </a:rPr>
              <a:t>The staff and students at </a:t>
            </a:r>
          </a:p>
          <a:p>
            <a:pPr>
              <a:lnSpc>
                <a:spcPct val="100000"/>
              </a:lnSpc>
              <a:spcBef>
                <a:spcPts val="0"/>
              </a:spcBef>
            </a:pPr>
            <a:r>
              <a:rPr lang="en-GB" sz="3600" dirty="0">
                <a:solidFill>
                  <a:srgbClr val="FFFF00"/>
                </a:solidFill>
              </a:rPr>
              <a:t>St Philip’s have built a fish pond for tilapia!  The project has proven so successful they now wish to build a second!</a:t>
            </a:r>
          </a:p>
          <a:p>
            <a:pPr>
              <a:lnSpc>
                <a:spcPct val="100000"/>
              </a:lnSpc>
              <a:spcBef>
                <a:spcPts val="0"/>
              </a:spcBef>
            </a:pPr>
            <a:endParaRPr lang="en-GB" sz="3600" dirty="0">
              <a:solidFill>
                <a:srgbClr val="FFFF00"/>
              </a:solidFill>
            </a:endParaRPr>
          </a:p>
          <a:p>
            <a:pPr>
              <a:lnSpc>
                <a:spcPct val="100000"/>
              </a:lnSpc>
              <a:spcBef>
                <a:spcPts val="0"/>
              </a:spcBef>
            </a:pPr>
            <a:r>
              <a:rPr lang="en-GB" sz="3600" dirty="0">
                <a:solidFill>
                  <a:srgbClr val="FFFF00"/>
                </a:solidFill>
              </a:rPr>
              <a:t>As fresh water is added, the soiled water is drained off every </a:t>
            </a:r>
          </a:p>
          <a:p>
            <a:pPr>
              <a:lnSpc>
                <a:spcPct val="100000"/>
              </a:lnSpc>
              <a:spcBef>
                <a:spcPts val="0"/>
              </a:spcBef>
            </a:pPr>
            <a:r>
              <a:rPr lang="en-GB" sz="3600" dirty="0">
                <a:solidFill>
                  <a:srgbClr val="FFFF00"/>
                </a:solidFill>
              </a:rPr>
              <a:t>4 to 5 days, this water is </a:t>
            </a:r>
            <a:r>
              <a:rPr lang="en-GB" sz="3600" dirty="0" err="1">
                <a:solidFill>
                  <a:srgbClr val="FFFF00"/>
                </a:solidFill>
              </a:rPr>
              <a:t>inturn</a:t>
            </a:r>
            <a:r>
              <a:rPr lang="en-GB" sz="3600" dirty="0">
                <a:solidFill>
                  <a:srgbClr val="FFFF00"/>
                </a:solidFill>
              </a:rPr>
              <a:t> channelled to various vegetable plots located further down the hillside!</a:t>
            </a:r>
            <a:endParaRPr lang="en-GB" dirty="0">
              <a:solidFill>
                <a:srgbClr val="FFFF00"/>
              </a:solidFill>
            </a:endParaRPr>
          </a:p>
          <a:p>
            <a:endParaRPr lang="en-GB" sz="3600" dirty="0">
              <a:solidFill>
                <a:srgbClr val="FFFF00"/>
              </a:solidFill>
            </a:endParaRPr>
          </a:p>
        </p:txBody>
      </p:sp>
      <p:pic>
        <p:nvPicPr>
          <p:cNvPr id="6" name="Picture 5" descr="A person standing in a garden&#10;&#10;Description automatically generated with low confidence">
            <a:extLst>
              <a:ext uri="{FF2B5EF4-FFF2-40B4-BE49-F238E27FC236}">
                <a16:creationId xmlns:a16="http://schemas.microsoft.com/office/drawing/2014/main" id="{C5F6534B-E4AD-18E6-F6A1-D9218ACEDB94}"/>
              </a:ext>
            </a:extLst>
          </p:cNvPr>
          <p:cNvPicPr>
            <a:picLocks noChangeAspect="1"/>
          </p:cNvPicPr>
          <p:nvPr/>
        </p:nvPicPr>
        <p:blipFill>
          <a:blip r:embed="rId2"/>
          <a:stretch>
            <a:fillRect/>
          </a:stretch>
        </p:blipFill>
        <p:spPr>
          <a:xfrm>
            <a:off x="2286000" y="4229528"/>
            <a:ext cx="3256395" cy="2440125"/>
          </a:xfrm>
          <a:prstGeom prst="rect">
            <a:avLst/>
          </a:prstGeom>
          <a:effectLst>
            <a:softEdge rad="101600"/>
          </a:effectLst>
        </p:spPr>
      </p:pic>
      <p:pic>
        <p:nvPicPr>
          <p:cNvPr id="4" name="Picture 3" descr="A picture containing outdoor, tree, water, river&#10;&#10;Description automatically generated">
            <a:extLst>
              <a:ext uri="{FF2B5EF4-FFF2-40B4-BE49-F238E27FC236}">
                <a16:creationId xmlns:a16="http://schemas.microsoft.com/office/drawing/2014/main" id="{B793ECE8-011C-46D7-9005-7F3FF38A4CD4}"/>
              </a:ext>
            </a:extLst>
          </p:cNvPr>
          <p:cNvPicPr>
            <a:picLocks noChangeAspect="1"/>
          </p:cNvPicPr>
          <p:nvPr/>
        </p:nvPicPr>
        <p:blipFill>
          <a:blip r:embed="rId3"/>
          <a:stretch>
            <a:fillRect/>
          </a:stretch>
        </p:blipFill>
        <p:spPr>
          <a:xfrm>
            <a:off x="0" y="0"/>
            <a:ext cx="5384189" cy="4038142"/>
          </a:xfrm>
          <a:prstGeom prst="rect">
            <a:avLst/>
          </a:prstGeom>
          <a:effectLst>
            <a:softEdge rad="101600"/>
          </a:effectLst>
        </p:spPr>
      </p:pic>
      <p:sp>
        <p:nvSpPr>
          <p:cNvPr id="2" name="Rectangle 1">
            <a:extLst>
              <a:ext uri="{FF2B5EF4-FFF2-40B4-BE49-F238E27FC236}">
                <a16:creationId xmlns:a16="http://schemas.microsoft.com/office/drawing/2014/main" id="{D2427A45-0DCD-2749-BDB6-798BD51B3A07}"/>
              </a:ext>
            </a:extLst>
          </p:cNvPr>
          <p:cNvSpPr/>
          <p:nvPr/>
        </p:nvSpPr>
        <p:spPr>
          <a:xfrm>
            <a:off x="150421" y="4331677"/>
            <a:ext cx="1939636" cy="1569660"/>
          </a:xfrm>
          <a:prstGeom prst="rect">
            <a:avLst/>
          </a:prstGeom>
          <a:noFill/>
        </p:spPr>
        <p:txBody>
          <a:bodyPr wrap="square" lIns="91440" tIns="45720" rIns="91440" bIns="45720">
            <a:spAutoFit/>
          </a:bodyPr>
          <a:lstStyle/>
          <a:p>
            <a:pPr algn="ctr"/>
            <a:r>
              <a:rPr lang="en-GB"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Every drop counts</a:t>
            </a:r>
          </a:p>
        </p:txBody>
      </p:sp>
      <p:pic>
        <p:nvPicPr>
          <p:cNvPr id="5" name="Picture 4">
            <a:extLst>
              <a:ext uri="{FF2B5EF4-FFF2-40B4-BE49-F238E27FC236}">
                <a16:creationId xmlns:a16="http://schemas.microsoft.com/office/drawing/2014/main" id="{37DF6DCE-8A02-88A5-10EA-BF704C99A89B}"/>
              </a:ext>
            </a:extLst>
          </p:cNvPr>
          <p:cNvPicPr>
            <a:picLocks noChangeAspect="1"/>
          </p:cNvPicPr>
          <p:nvPr/>
        </p:nvPicPr>
        <p:blipFill>
          <a:blip r:embed="rId4"/>
          <a:stretch>
            <a:fillRect/>
          </a:stretch>
        </p:blipFill>
        <p:spPr>
          <a:xfrm>
            <a:off x="1250896" y="5745921"/>
            <a:ext cx="839161" cy="897902"/>
          </a:xfrm>
          <a:prstGeom prst="rect">
            <a:avLst/>
          </a:prstGeom>
        </p:spPr>
      </p:pic>
    </p:spTree>
    <p:extLst>
      <p:ext uri="{BB962C8B-B14F-4D97-AF65-F5344CB8AC3E}">
        <p14:creationId xmlns:p14="http://schemas.microsoft.com/office/powerpoint/2010/main" val="3457366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8F2E2C6-FD62-2143-AEA5-A98B76666A66}"/>
              </a:ext>
            </a:extLst>
          </p:cNvPr>
          <p:cNvSpPr>
            <a:spLocks noGrp="1"/>
          </p:cNvSpPr>
          <p:nvPr>
            <p:ph type="subTitle" idx="1"/>
          </p:nvPr>
        </p:nvSpPr>
        <p:spPr>
          <a:xfrm>
            <a:off x="6941788" y="663882"/>
            <a:ext cx="4968503" cy="5267474"/>
          </a:xfrm>
        </p:spPr>
        <p:txBody>
          <a:bodyPr>
            <a:noAutofit/>
          </a:bodyPr>
          <a:lstStyle/>
          <a:p>
            <a:r>
              <a:rPr lang="en-GB" sz="3600" dirty="0" err="1">
                <a:solidFill>
                  <a:srgbClr val="FFFF00"/>
                </a:solidFill>
              </a:rPr>
              <a:t>Agripa’s</a:t>
            </a:r>
            <a:r>
              <a:rPr lang="en-GB" sz="3600" dirty="0">
                <a:solidFill>
                  <a:srgbClr val="FFFF00"/>
                </a:solidFill>
              </a:rPr>
              <a:t> vision for </a:t>
            </a:r>
          </a:p>
          <a:p>
            <a:r>
              <a:rPr lang="en-GB" sz="3600" dirty="0">
                <a:solidFill>
                  <a:srgbClr val="FFFF00"/>
                </a:solidFill>
              </a:rPr>
              <a:t>St Philip’s to be used as a training centre for micro and drip-irrigation projects (currently being introduced across the region) is now underway.  </a:t>
            </a:r>
          </a:p>
          <a:p>
            <a:r>
              <a:rPr lang="en-GB" sz="3600" dirty="0">
                <a:solidFill>
                  <a:srgbClr val="FFFF00"/>
                </a:solidFill>
              </a:rPr>
              <a:t>The first seminar was held in</a:t>
            </a:r>
            <a:r>
              <a:rPr lang="en-GB" sz="3600" b="1" dirty="0">
                <a:solidFill>
                  <a:srgbClr val="FFFF00"/>
                </a:solidFill>
              </a:rPr>
              <a:t> July 2023</a:t>
            </a:r>
            <a:r>
              <a:rPr lang="en-GB" sz="3600" dirty="0">
                <a:solidFill>
                  <a:srgbClr val="FFFF00"/>
                </a:solidFill>
              </a:rPr>
              <a:t> with 30 delegates in attendance.</a:t>
            </a:r>
          </a:p>
        </p:txBody>
      </p:sp>
      <p:pic>
        <p:nvPicPr>
          <p:cNvPr id="5" name="Picture 4">
            <a:extLst>
              <a:ext uri="{FF2B5EF4-FFF2-40B4-BE49-F238E27FC236}">
                <a16:creationId xmlns:a16="http://schemas.microsoft.com/office/drawing/2014/main" id="{F46A9D85-8D85-85AB-B2F5-1451ED431D00}"/>
              </a:ext>
            </a:extLst>
          </p:cNvPr>
          <p:cNvPicPr>
            <a:picLocks noChangeAspect="1"/>
          </p:cNvPicPr>
          <p:nvPr/>
        </p:nvPicPr>
        <p:blipFill>
          <a:blip r:embed="rId2"/>
          <a:stretch>
            <a:fillRect/>
          </a:stretch>
        </p:blipFill>
        <p:spPr>
          <a:xfrm>
            <a:off x="281709" y="99291"/>
            <a:ext cx="4802909" cy="3602182"/>
          </a:xfrm>
          <a:prstGeom prst="rect">
            <a:avLst/>
          </a:prstGeom>
          <a:effectLst>
            <a:softEdge rad="101600"/>
          </a:effectLst>
        </p:spPr>
      </p:pic>
      <p:pic>
        <p:nvPicPr>
          <p:cNvPr id="4" name="Picture 3" descr="A person pointing at a sign&#10;&#10;Description automatically generated">
            <a:extLst>
              <a:ext uri="{FF2B5EF4-FFF2-40B4-BE49-F238E27FC236}">
                <a16:creationId xmlns:a16="http://schemas.microsoft.com/office/drawing/2014/main" id="{4CC5E39A-7BA5-C103-DD68-0AC32BE3F80B}"/>
              </a:ext>
            </a:extLst>
          </p:cNvPr>
          <p:cNvPicPr>
            <a:picLocks noChangeAspect="1"/>
          </p:cNvPicPr>
          <p:nvPr/>
        </p:nvPicPr>
        <p:blipFill>
          <a:blip r:embed="rId3"/>
          <a:stretch>
            <a:fillRect/>
          </a:stretch>
        </p:blipFill>
        <p:spPr>
          <a:xfrm>
            <a:off x="2185614" y="3701473"/>
            <a:ext cx="4734791" cy="3156527"/>
          </a:xfrm>
          <a:prstGeom prst="rect">
            <a:avLst/>
          </a:prstGeom>
          <a:effectLst>
            <a:softEdge rad="101600"/>
          </a:effectLst>
        </p:spPr>
      </p:pic>
    </p:spTree>
    <p:extLst>
      <p:ext uri="{BB962C8B-B14F-4D97-AF65-F5344CB8AC3E}">
        <p14:creationId xmlns:p14="http://schemas.microsoft.com/office/powerpoint/2010/main" val="3155547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8F2E2C6-FD62-2143-AEA5-A98B76666A66}"/>
              </a:ext>
            </a:extLst>
          </p:cNvPr>
          <p:cNvSpPr>
            <a:spLocks noGrp="1"/>
          </p:cNvSpPr>
          <p:nvPr>
            <p:ph type="subTitle" idx="1"/>
          </p:nvPr>
        </p:nvSpPr>
        <p:spPr>
          <a:xfrm>
            <a:off x="0" y="193644"/>
            <a:ext cx="6764974" cy="2269441"/>
          </a:xfrm>
        </p:spPr>
        <p:txBody>
          <a:bodyPr>
            <a:noAutofit/>
          </a:bodyPr>
          <a:lstStyle/>
          <a:p>
            <a:r>
              <a:rPr lang="en-GB" sz="3600" dirty="0">
                <a:solidFill>
                  <a:srgbClr val="FFFF00"/>
                </a:solidFill>
              </a:rPr>
              <a:t>The 2022 Poverty and Hope grant  enabled the college borehole to be adapted to use solar power with a new , larger pump installed.</a:t>
            </a:r>
          </a:p>
        </p:txBody>
      </p:sp>
      <p:pic>
        <p:nvPicPr>
          <p:cNvPr id="4" name="Picture 3" descr="A group of people standing around a solar panel&#10;&#10;Description automatically generated with medium confidence">
            <a:extLst>
              <a:ext uri="{FF2B5EF4-FFF2-40B4-BE49-F238E27FC236}">
                <a16:creationId xmlns:a16="http://schemas.microsoft.com/office/drawing/2014/main" id="{579BFBA3-5125-DC76-2F6D-8928E37D3890}"/>
              </a:ext>
            </a:extLst>
          </p:cNvPr>
          <p:cNvPicPr>
            <a:picLocks noChangeAspect="1"/>
          </p:cNvPicPr>
          <p:nvPr/>
        </p:nvPicPr>
        <p:blipFill>
          <a:blip r:embed="rId2"/>
          <a:stretch>
            <a:fillRect/>
          </a:stretch>
        </p:blipFill>
        <p:spPr>
          <a:xfrm>
            <a:off x="6629652" y="0"/>
            <a:ext cx="5284572" cy="3963430"/>
          </a:xfrm>
          <a:prstGeom prst="rect">
            <a:avLst/>
          </a:prstGeom>
          <a:effectLst>
            <a:softEdge rad="101600"/>
          </a:effectLst>
        </p:spPr>
      </p:pic>
      <p:sp>
        <p:nvSpPr>
          <p:cNvPr id="7" name="TextBox 6">
            <a:extLst>
              <a:ext uri="{FF2B5EF4-FFF2-40B4-BE49-F238E27FC236}">
                <a16:creationId xmlns:a16="http://schemas.microsoft.com/office/drawing/2014/main" id="{701A5B04-95DD-8403-F5A5-947B06B67744}"/>
              </a:ext>
            </a:extLst>
          </p:cNvPr>
          <p:cNvSpPr txBox="1"/>
          <p:nvPr/>
        </p:nvSpPr>
        <p:spPr>
          <a:xfrm>
            <a:off x="6439635" y="4083136"/>
            <a:ext cx="5752365" cy="2554545"/>
          </a:xfrm>
          <a:prstGeom prst="rect">
            <a:avLst/>
          </a:prstGeom>
          <a:noFill/>
        </p:spPr>
        <p:txBody>
          <a:bodyPr wrap="square" rtlCol="0">
            <a:spAutoFit/>
          </a:bodyPr>
          <a:lstStyle/>
          <a:p>
            <a:pPr algn="ctr"/>
            <a:r>
              <a:rPr lang="en-GB" sz="3200" dirty="0">
                <a:solidFill>
                  <a:srgbClr val="FFFF00"/>
                </a:solidFill>
              </a:rPr>
              <a:t>Another friends of St Philip’s caught the solar vision, raising the additional funds needed to enable the next phase to begin straight away….</a:t>
            </a:r>
          </a:p>
        </p:txBody>
      </p:sp>
      <p:pic>
        <p:nvPicPr>
          <p:cNvPr id="9" name="Picture 8" descr="A group of people standing around a fire&#10;&#10;Description automatically generated with low confidence">
            <a:extLst>
              <a:ext uri="{FF2B5EF4-FFF2-40B4-BE49-F238E27FC236}">
                <a16:creationId xmlns:a16="http://schemas.microsoft.com/office/drawing/2014/main" id="{BBE1161A-69BB-65BA-76F4-2C659CA45497}"/>
              </a:ext>
            </a:extLst>
          </p:cNvPr>
          <p:cNvPicPr>
            <a:picLocks noChangeAspect="1"/>
          </p:cNvPicPr>
          <p:nvPr/>
        </p:nvPicPr>
        <p:blipFill>
          <a:blip r:embed="rId3"/>
          <a:stretch>
            <a:fillRect/>
          </a:stretch>
        </p:blipFill>
        <p:spPr>
          <a:xfrm>
            <a:off x="420774" y="2674251"/>
            <a:ext cx="5284573" cy="3963430"/>
          </a:xfrm>
          <a:prstGeom prst="rect">
            <a:avLst/>
          </a:prstGeom>
          <a:effectLst>
            <a:softEdge rad="101600"/>
          </a:effectLst>
        </p:spPr>
      </p:pic>
    </p:spTree>
    <p:extLst>
      <p:ext uri="{BB962C8B-B14F-4D97-AF65-F5344CB8AC3E}">
        <p14:creationId xmlns:p14="http://schemas.microsoft.com/office/powerpoint/2010/main" val="335238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8F2E2C6-FD62-2143-AEA5-A98B76666A66}"/>
              </a:ext>
            </a:extLst>
          </p:cNvPr>
          <p:cNvSpPr>
            <a:spLocks noGrp="1"/>
          </p:cNvSpPr>
          <p:nvPr>
            <p:ph type="subTitle" idx="1"/>
          </p:nvPr>
        </p:nvSpPr>
        <p:spPr>
          <a:xfrm>
            <a:off x="210066" y="474861"/>
            <a:ext cx="5066642" cy="5668764"/>
          </a:xfrm>
        </p:spPr>
        <p:txBody>
          <a:bodyPr>
            <a:noAutofit/>
          </a:bodyPr>
          <a:lstStyle/>
          <a:p>
            <a:r>
              <a:rPr lang="en-GB" sz="3600" dirty="0">
                <a:solidFill>
                  <a:srgbClr val="FFFF00"/>
                </a:solidFill>
              </a:rPr>
              <a:t>In an area where much of the maize harvest has failed due to lack of rain, the newly cleared (previously unused) land around St Philip’s has this year already produced 15 bags of maize - alongside other crops, including fruit from the hundreds of papaya trees planted.</a:t>
            </a:r>
          </a:p>
        </p:txBody>
      </p:sp>
      <p:pic>
        <p:nvPicPr>
          <p:cNvPr id="5" name="Picture 4" descr="A picture containing outdoor, sky, crop, agriculture&#10;&#10;Description automatically generated">
            <a:extLst>
              <a:ext uri="{FF2B5EF4-FFF2-40B4-BE49-F238E27FC236}">
                <a16:creationId xmlns:a16="http://schemas.microsoft.com/office/drawing/2014/main" id="{2E8ADAFA-F21D-DA79-8A1C-9BE84CCAC027}"/>
              </a:ext>
            </a:extLst>
          </p:cNvPr>
          <p:cNvPicPr>
            <a:picLocks noChangeAspect="1"/>
          </p:cNvPicPr>
          <p:nvPr/>
        </p:nvPicPr>
        <p:blipFill>
          <a:blip r:embed="rId2"/>
          <a:stretch>
            <a:fillRect/>
          </a:stretch>
        </p:blipFill>
        <p:spPr>
          <a:xfrm>
            <a:off x="5605848" y="152917"/>
            <a:ext cx="6351373" cy="2855954"/>
          </a:xfrm>
          <a:prstGeom prst="rect">
            <a:avLst/>
          </a:prstGeom>
          <a:effectLst>
            <a:softEdge rad="101600"/>
          </a:effectLst>
        </p:spPr>
      </p:pic>
      <p:pic>
        <p:nvPicPr>
          <p:cNvPr id="8" name="Picture 7" descr="A picture containing outdoor, sky, clothing, person&#10;&#10;Description automatically generated">
            <a:extLst>
              <a:ext uri="{FF2B5EF4-FFF2-40B4-BE49-F238E27FC236}">
                <a16:creationId xmlns:a16="http://schemas.microsoft.com/office/drawing/2014/main" id="{62603D68-84BC-1198-B82F-72AD259CCFDD}"/>
              </a:ext>
            </a:extLst>
          </p:cNvPr>
          <p:cNvPicPr>
            <a:picLocks noChangeAspect="1"/>
          </p:cNvPicPr>
          <p:nvPr/>
        </p:nvPicPr>
        <p:blipFill>
          <a:blip r:embed="rId3"/>
          <a:stretch>
            <a:fillRect/>
          </a:stretch>
        </p:blipFill>
        <p:spPr>
          <a:xfrm>
            <a:off x="7358166" y="3969040"/>
            <a:ext cx="4599055" cy="2061058"/>
          </a:xfrm>
          <a:prstGeom prst="rect">
            <a:avLst/>
          </a:prstGeom>
          <a:effectLst>
            <a:softEdge rad="101600"/>
          </a:effectLst>
        </p:spPr>
      </p:pic>
      <p:pic>
        <p:nvPicPr>
          <p:cNvPr id="11" name="Picture 10" descr="A papaya tree with fruit&#10;&#10;Description automatically generated with low confidence">
            <a:extLst>
              <a:ext uri="{FF2B5EF4-FFF2-40B4-BE49-F238E27FC236}">
                <a16:creationId xmlns:a16="http://schemas.microsoft.com/office/drawing/2014/main" id="{6417ACF3-819D-4077-9EA3-370F1419049C}"/>
              </a:ext>
            </a:extLst>
          </p:cNvPr>
          <p:cNvPicPr>
            <a:picLocks noChangeAspect="1"/>
          </p:cNvPicPr>
          <p:nvPr/>
        </p:nvPicPr>
        <p:blipFill>
          <a:blip r:embed="rId4"/>
          <a:stretch>
            <a:fillRect/>
          </a:stretch>
        </p:blipFill>
        <p:spPr>
          <a:xfrm>
            <a:off x="5605848" y="3558747"/>
            <a:ext cx="1423178" cy="3175685"/>
          </a:xfrm>
          <a:prstGeom prst="rect">
            <a:avLst/>
          </a:prstGeom>
          <a:effectLst>
            <a:softEdge rad="101600"/>
          </a:effectLst>
        </p:spPr>
      </p:pic>
    </p:spTree>
    <p:extLst>
      <p:ext uri="{BB962C8B-B14F-4D97-AF65-F5344CB8AC3E}">
        <p14:creationId xmlns:p14="http://schemas.microsoft.com/office/powerpoint/2010/main" val="3300875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8F2E2C6-FD62-2143-AEA5-A98B76666A66}"/>
              </a:ext>
            </a:extLst>
          </p:cNvPr>
          <p:cNvSpPr>
            <a:spLocks noGrp="1"/>
          </p:cNvSpPr>
          <p:nvPr>
            <p:ph type="subTitle" idx="1"/>
          </p:nvPr>
        </p:nvSpPr>
        <p:spPr>
          <a:xfrm>
            <a:off x="0" y="133283"/>
            <a:ext cx="11909999" cy="2269441"/>
          </a:xfrm>
        </p:spPr>
        <p:txBody>
          <a:bodyPr>
            <a:noAutofit/>
          </a:bodyPr>
          <a:lstStyle/>
          <a:p>
            <a:r>
              <a:rPr lang="en-GB" sz="3600" dirty="0">
                <a:solidFill>
                  <a:srgbClr val="FFFF00"/>
                </a:solidFill>
              </a:rPr>
              <a:t>The college is now teaching on crop diversification…. No longer restricted to maize and sunflowers,  today you will find onions, aubergines, tomatoes, sugar cane, mangos, oranges, cashew and other cash crops being grown across the community. </a:t>
            </a:r>
          </a:p>
        </p:txBody>
      </p:sp>
      <p:pic>
        <p:nvPicPr>
          <p:cNvPr id="4" name="Picture 3">
            <a:extLst>
              <a:ext uri="{FF2B5EF4-FFF2-40B4-BE49-F238E27FC236}">
                <a16:creationId xmlns:a16="http://schemas.microsoft.com/office/drawing/2014/main" id="{71CBDC7B-358E-78C5-1D03-DFA151A700BE}"/>
              </a:ext>
            </a:extLst>
          </p:cNvPr>
          <p:cNvPicPr>
            <a:picLocks noChangeAspect="1"/>
          </p:cNvPicPr>
          <p:nvPr/>
        </p:nvPicPr>
        <p:blipFill>
          <a:blip r:embed="rId2"/>
          <a:stretch>
            <a:fillRect/>
          </a:stretch>
        </p:blipFill>
        <p:spPr>
          <a:xfrm rot="932733">
            <a:off x="-114857" y="3966795"/>
            <a:ext cx="2560170" cy="1356280"/>
          </a:xfrm>
          <a:prstGeom prst="rect">
            <a:avLst/>
          </a:prstGeom>
        </p:spPr>
      </p:pic>
      <p:pic>
        <p:nvPicPr>
          <p:cNvPr id="7" name="Picture 6">
            <a:extLst>
              <a:ext uri="{FF2B5EF4-FFF2-40B4-BE49-F238E27FC236}">
                <a16:creationId xmlns:a16="http://schemas.microsoft.com/office/drawing/2014/main" id="{A8E3DD2A-4D56-6A4A-CE7B-0E8CBD1214B7}"/>
              </a:ext>
            </a:extLst>
          </p:cNvPr>
          <p:cNvPicPr>
            <a:picLocks noChangeAspect="1"/>
          </p:cNvPicPr>
          <p:nvPr/>
        </p:nvPicPr>
        <p:blipFill>
          <a:blip r:embed="rId3"/>
          <a:stretch>
            <a:fillRect/>
          </a:stretch>
        </p:blipFill>
        <p:spPr>
          <a:xfrm rot="409757">
            <a:off x="2887" y="5202946"/>
            <a:ext cx="2324684" cy="1722904"/>
          </a:xfrm>
          <a:prstGeom prst="rect">
            <a:avLst/>
          </a:prstGeom>
        </p:spPr>
      </p:pic>
      <p:pic>
        <p:nvPicPr>
          <p:cNvPr id="8" name="Picture 7">
            <a:extLst>
              <a:ext uri="{FF2B5EF4-FFF2-40B4-BE49-F238E27FC236}">
                <a16:creationId xmlns:a16="http://schemas.microsoft.com/office/drawing/2014/main" id="{2BFD564C-D89C-EC21-D53E-E74645E9F576}"/>
              </a:ext>
            </a:extLst>
          </p:cNvPr>
          <p:cNvPicPr>
            <a:picLocks noChangeAspect="1"/>
          </p:cNvPicPr>
          <p:nvPr/>
        </p:nvPicPr>
        <p:blipFill>
          <a:blip r:embed="rId4"/>
          <a:stretch>
            <a:fillRect/>
          </a:stretch>
        </p:blipFill>
        <p:spPr>
          <a:xfrm rot="20495464">
            <a:off x="9856464" y="3859461"/>
            <a:ext cx="2356422" cy="1570948"/>
          </a:xfrm>
          <a:prstGeom prst="rect">
            <a:avLst/>
          </a:prstGeom>
        </p:spPr>
      </p:pic>
      <p:pic>
        <p:nvPicPr>
          <p:cNvPr id="9" name="Picture 8">
            <a:extLst>
              <a:ext uri="{FF2B5EF4-FFF2-40B4-BE49-F238E27FC236}">
                <a16:creationId xmlns:a16="http://schemas.microsoft.com/office/drawing/2014/main" id="{62AF9079-840B-C3D4-F003-AB82CFC63FAC}"/>
              </a:ext>
            </a:extLst>
          </p:cNvPr>
          <p:cNvPicPr>
            <a:picLocks noChangeAspect="1"/>
          </p:cNvPicPr>
          <p:nvPr/>
        </p:nvPicPr>
        <p:blipFill rotWithShape="1">
          <a:blip r:embed="rId5"/>
          <a:srcRect t="6481" b="8467"/>
          <a:stretch/>
        </p:blipFill>
        <p:spPr>
          <a:xfrm>
            <a:off x="10159350" y="2326050"/>
            <a:ext cx="1750650" cy="1488967"/>
          </a:xfrm>
          <a:prstGeom prst="rect">
            <a:avLst/>
          </a:prstGeom>
        </p:spPr>
      </p:pic>
      <p:pic>
        <p:nvPicPr>
          <p:cNvPr id="10" name="Picture 9">
            <a:extLst>
              <a:ext uri="{FF2B5EF4-FFF2-40B4-BE49-F238E27FC236}">
                <a16:creationId xmlns:a16="http://schemas.microsoft.com/office/drawing/2014/main" id="{B3B42556-7C9A-3FA2-4C0E-9A49D8B3EB4F}"/>
              </a:ext>
            </a:extLst>
          </p:cNvPr>
          <p:cNvPicPr>
            <a:picLocks noChangeAspect="1"/>
          </p:cNvPicPr>
          <p:nvPr/>
        </p:nvPicPr>
        <p:blipFill>
          <a:blip r:embed="rId6"/>
          <a:stretch>
            <a:fillRect/>
          </a:stretch>
        </p:blipFill>
        <p:spPr>
          <a:xfrm rot="771954">
            <a:off x="10073270" y="5323677"/>
            <a:ext cx="2236995" cy="1680029"/>
          </a:xfrm>
          <a:prstGeom prst="rect">
            <a:avLst/>
          </a:prstGeom>
        </p:spPr>
      </p:pic>
      <p:pic>
        <p:nvPicPr>
          <p:cNvPr id="11" name="Picture 10">
            <a:extLst>
              <a:ext uri="{FF2B5EF4-FFF2-40B4-BE49-F238E27FC236}">
                <a16:creationId xmlns:a16="http://schemas.microsoft.com/office/drawing/2014/main" id="{4C87488E-5026-DFF8-51D2-236D0399E25B}"/>
              </a:ext>
            </a:extLst>
          </p:cNvPr>
          <p:cNvPicPr>
            <a:picLocks noChangeAspect="1"/>
          </p:cNvPicPr>
          <p:nvPr/>
        </p:nvPicPr>
        <p:blipFill>
          <a:blip r:embed="rId7"/>
          <a:stretch>
            <a:fillRect/>
          </a:stretch>
        </p:blipFill>
        <p:spPr>
          <a:xfrm>
            <a:off x="-35040" y="2364733"/>
            <a:ext cx="2294487" cy="1442746"/>
          </a:xfrm>
          <a:prstGeom prst="rect">
            <a:avLst/>
          </a:prstGeom>
        </p:spPr>
      </p:pic>
      <p:pic>
        <p:nvPicPr>
          <p:cNvPr id="6" name="Picture 5" descr="A person standing in a field of plants&#10;&#10;Description automatically generated">
            <a:extLst>
              <a:ext uri="{FF2B5EF4-FFF2-40B4-BE49-F238E27FC236}">
                <a16:creationId xmlns:a16="http://schemas.microsoft.com/office/drawing/2014/main" id="{7AB32DB5-F8AB-FFA6-BBBC-D75EDD70304D}"/>
              </a:ext>
            </a:extLst>
          </p:cNvPr>
          <p:cNvPicPr>
            <a:picLocks noChangeAspect="1"/>
          </p:cNvPicPr>
          <p:nvPr/>
        </p:nvPicPr>
        <p:blipFill>
          <a:blip r:embed="rId8"/>
          <a:stretch>
            <a:fillRect/>
          </a:stretch>
        </p:blipFill>
        <p:spPr>
          <a:xfrm>
            <a:off x="2623603" y="2745504"/>
            <a:ext cx="7405797" cy="3318894"/>
          </a:xfrm>
          <a:prstGeom prst="rect">
            <a:avLst/>
          </a:prstGeom>
          <a:effectLst>
            <a:softEdge rad="101600"/>
          </a:effectLst>
        </p:spPr>
      </p:pic>
    </p:spTree>
    <p:extLst>
      <p:ext uri="{BB962C8B-B14F-4D97-AF65-F5344CB8AC3E}">
        <p14:creationId xmlns:p14="http://schemas.microsoft.com/office/powerpoint/2010/main" val="571337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5CFC304-0588-943F-A89C-F63835AE6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250" y="445662"/>
            <a:ext cx="3464695" cy="1950128"/>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567BFBB5-6265-8B34-215C-6870D7C57426}"/>
              </a:ext>
            </a:extLst>
          </p:cNvPr>
          <p:cNvSpPr>
            <a:spLocks noGrp="1"/>
          </p:cNvSpPr>
          <p:nvPr>
            <p:ph type="subTitle" idx="1"/>
          </p:nvPr>
        </p:nvSpPr>
        <p:spPr>
          <a:xfrm>
            <a:off x="4718143" y="257795"/>
            <a:ext cx="7354407" cy="1655762"/>
          </a:xfrm>
        </p:spPr>
        <p:txBody>
          <a:bodyPr>
            <a:noAutofit/>
          </a:bodyPr>
          <a:lstStyle/>
          <a:p>
            <a:r>
              <a:rPr lang="en-GB" sz="3200" dirty="0">
                <a:solidFill>
                  <a:schemeClr val="bg1"/>
                </a:solidFill>
              </a:rPr>
              <a:t>The Bethesda Disability Program, founded by Wendy Broadbent (pictured) is based at St Philip’s and is transforming religious beliefs and cultural attitudes towards disabilities.</a:t>
            </a:r>
            <a:endParaRPr lang="en-GB" sz="1800" dirty="0">
              <a:solidFill>
                <a:schemeClr val="bg1"/>
              </a:solidFill>
            </a:endParaRPr>
          </a:p>
          <a:p>
            <a:r>
              <a:rPr lang="en-GB" sz="3200" dirty="0">
                <a:solidFill>
                  <a:schemeClr val="bg1"/>
                </a:solidFill>
              </a:rPr>
              <a:t>St Philip’s recently hosted a 2-day workshop with heads of theological colleges in Tanzania, Kenya and Burundi.  This </a:t>
            </a:r>
            <a:r>
              <a:rPr lang="en-GB" sz="3200" dirty="0" err="1">
                <a:solidFill>
                  <a:schemeClr val="bg1"/>
                </a:solidFill>
              </a:rPr>
              <a:t>groundbreaking</a:t>
            </a:r>
            <a:r>
              <a:rPr lang="en-GB" sz="3200" dirty="0">
                <a:solidFill>
                  <a:schemeClr val="bg1"/>
                </a:solidFill>
              </a:rPr>
              <a:t> work was reported in the national press. </a:t>
            </a:r>
          </a:p>
          <a:p>
            <a:r>
              <a:rPr lang="en-GB" sz="3200" dirty="0">
                <a:solidFill>
                  <a:schemeClr val="bg1"/>
                </a:solidFill>
              </a:rPr>
              <a:t>To find out more about this program go to:</a:t>
            </a:r>
          </a:p>
        </p:txBody>
      </p:sp>
      <p:pic>
        <p:nvPicPr>
          <p:cNvPr id="1028" name="Picture 4">
            <a:extLst>
              <a:ext uri="{FF2B5EF4-FFF2-40B4-BE49-F238E27FC236}">
                <a16:creationId xmlns:a16="http://schemas.microsoft.com/office/drawing/2014/main" id="{EA5AFBA5-E2A8-22BE-E97B-C1E83CD64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09" y="2879124"/>
            <a:ext cx="4327535" cy="25037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B3A1D6-5348-8338-2C9B-11B052B66907}"/>
              </a:ext>
            </a:extLst>
          </p:cNvPr>
          <p:cNvSpPr txBox="1"/>
          <p:nvPr/>
        </p:nvSpPr>
        <p:spPr>
          <a:xfrm>
            <a:off x="1955285" y="5766007"/>
            <a:ext cx="8281430" cy="646331"/>
          </a:xfrm>
          <a:prstGeom prst="rect">
            <a:avLst/>
          </a:prstGeom>
          <a:noFill/>
        </p:spPr>
        <p:txBody>
          <a:bodyPr wrap="square" rtlCol="0">
            <a:spAutoFit/>
          </a:bodyPr>
          <a:lstStyle/>
          <a:p>
            <a:r>
              <a:rPr lang="en-GB" sz="1800" dirty="0">
                <a:solidFill>
                  <a:srgbClr val="0563C1"/>
                </a:solidFill>
                <a:effectLst/>
                <a:hlinkClick r:id="rId4" tooltip="https://www.episcopalnewsservice.org/2023/07/03/anglican-communion-helping-african-children-with-disabilities-begins-by-refuting-cultural-religious-myths/">
                  <a:extLst>
                    <a:ext uri="{A12FA001-AC4F-418D-AE19-62706E023703}">
                      <ahyp:hlinkClr xmlns:ahyp="http://schemas.microsoft.com/office/drawing/2018/hyperlinkcolor" val="tx"/>
                    </a:ext>
                  </a:extLst>
                </a:hlinkClick>
              </a:rPr>
              <a:t>https://www.episcopalnewsservice.org/2023/07/03/anglican-communion-helping-african-children-with-disabilities-begins-by-refuting-cultural-religious-myths/</a:t>
            </a:r>
            <a:endParaRPr lang="en-GB" sz="3200" dirty="0"/>
          </a:p>
        </p:txBody>
      </p:sp>
    </p:spTree>
    <p:extLst>
      <p:ext uri="{BB962C8B-B14F-4D97-AF65-F5344CB8AC3E}">
        <p14:creationId xmlns:p14="http://schemas.microsoft.com/office/powerpoint/2010/main" val="1303493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2071</TotalTime>
  <Words>543</Words>
  <Application>Microsoft Macintosh PowerPoint</Application>
  <PresentationFormat>Widescreen</PresentationFormat>
  <Paragraphs>34</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Stephen Barbor (ChildAidEE)</cp:lastModifiedBy>
  <cp:revision>51</cp:revision>
  <dcterms:created xsi:type="dcterms:W3CDTF">2021-10-01T08:39:18Z</dcterms:created>
  <dcterms:modified xsi:type="dcterms:W3CDTF">2023-07-10T08:20:06Z</dcterms:modified>
</cp:coreProperties>
</file>